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m4a" ContentType="audi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-13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" name="Shape 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7963466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1pPr>
    <a:lvl2pPr indent="2286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2pPr>
    <a:lvl3pPr indent="4572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3pPr>
    <a:lvl4pPr indent="6858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4pPr>
    <a:lvl5pPr indent="9144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spcBef>
        <a:spcPts val="400"/>
      </a:spcBef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</a:pPr>
            <a:r>
              <a:t>Core message -- second bullet</a:t>
            </a:r>
          </a:p>
          <a:p>
            <a:pPr>
              <a:spcBef>
                <a:spcPts val="0"/>
              </a:spcBef>
            </a:pPr>
            <a:r>
              <a:t>UML can be used to communicate system and software design throughout the life cycle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1" name="Shape 6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</a:pPr>
            <a:r>
              <a:t>The last set of slides briefly introduces most of the UML notations.   </a:t>
            </a:r>
          </a:p>
          <a:p>
            <a:pPr>
              <a:spcBef>
                <a:spcPts val="0"/>
              </a:spcBef>
            </a:pPr>
            <a:endParaRPr/>
          </a:p>
          <a:p>
            <a:pPr>
              <a:spcBef>
                <a:spcPts val="0"/>
              </a:spcBef>
            </a:pPr>
            <a:r>
              <a:t>NOTE:  Not all notations are covered due to time constraints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5" name="Shape 19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Detention: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滞留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ver.jpg" descr="Cover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50175" y="287337"/>
            <a:ext cx="923925" cy="11430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直线"/>
          <p:cNvSpPr/>
          <p:nvPr/>
        </p:nvSpPr>
        <p:spPr>
          <a:xfrm>
            <a:off x="457199" y="1419224"/>
            <a:ext cx="7305676" cy="1589"/>
          </a:xfrm>
          <a:prstGeom prst="line">
            <a:avLst/>
          </a:prstGeom>
          <a:ln w="25400">
            <a:solidFill>
              <a:srgbClr val="404040"/>
            </a:solidFill>
          </a:ln>
          <a:effectLst>
            <a:outerShdw blurRad="63500" dist="20000" dir="5400000" rotWithShape="0">
              <a:srgbClr val="808080">
                <a:alpha val="37998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标题文本"/>
          <p:cNvSpPr txBox="1">
            <a:spLocks noGrp="1"/>
          </p:cNvSpPr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6" name="正文级别 1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xmlns:p14="http://schemas.microsoft.com/office/powerpoint/2010/main"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4572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 typeface="Arial"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2352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924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496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6068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640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1.png"/><Relationship Id="rId5" Type="http://schemas.openxmlformats.org/officeDocument/2006/relationships/image" Target="../media/image2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2.png"/><Relationship Id="rId5" Type="http://schemas.openxmlformats.org/officeDocument/2006/relationships/image" Target="../media/image2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3.png"/><Relationship Id="rId5" Type="http://schemas.openxmlformats.org/officeDocument/2006/relationships/image" Target="../media/image2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4.png"/><Relationship Id="rId5" Type="http://schemas.openxmlformats.org/officeDocument/2006/relationships/image" Target="../media/image2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5.png"/><Relationship Id="rId5" Type="http://schemas.openxmlformats.org/officeDocument/2006/relationships/image" Target="../media/image2.png"/><Relationship Id="rId1" Type="http://schemas.microsoft.com/office/2007/relationships/media" Target="../media/media21.m4a"/><Relationship Id="rId2" Type="http://schemas.openxmlformats.org/officeDocument/2006/relationships/audio" Target="../media/media21.m4a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22.m4a"/><Relationship Id="rId2" Type="http://schemas.openxmlformats.org/officeDocument/2006/relationships/audio" Target="../media/media22.m4a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23.m4a"/><Relationship Id="rId2" Type="http://schemas.openxmlformats.org/officeDocument/2006/relationships/audio" Target="../media/media23.m4a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24.m4a"/><Relationship Id="rId2" Type="http://schemas.openxmlformats.org/officeDocument/2006/relationships/audio" Target="../media/media24.m4a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25.m4a"/><Relationship Id="rId2" Type="http://schemas.openxmlformats.org/officeDocument/2006/relationships/audio" Target="../media/media25.m4a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26.m4a"/><Relationship Id="rId2" Type="http://schemas.openxmlformats.org/officeDocument/2006/relationships/audio" Target="../media/media26.m4a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27.m4a"/><Relationship Id="rId2" Type="http://schemas.openxmlformats.org/officeDocument/2006/relationships/audio" Target="../media/media27.m4a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28.m4a"/><Relationship Id="rId2" Type="http://schemas.openxmlformats.org/officeDocument/2006/relationships/audio" Target="../media/media28.m4a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6.png"/><Relationship Id="rId5" Type="http://schemas.openxmlformats.org/officeDocument/2006/relationships/image" Target="../media/image2.png"/><Relationship Id="rId1" Type="http://schemas.microsoft.com/office/2007/relationships/media" Target="../media/media29.m4a"/><Relationship Id="rId2" Type="http://schemas.openxmlformats.org/officeDocument/2006/relationships/audio" Target="../media/media29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30.m4a"/><Relationship Id="rId2" Type="http://schemas.openxmlformats.org/officeDocument/2006/relationships/audio" Target="../media/media30.m4a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7.png"/><Relationship Id="rId6" Type="http://schemas.openxmlformats.org/officeDocument/2006/relationships/image" Target="../media/image2.png"/><Relationship Id="rId1" Type="http://schemas.microsoft.com/office/2007/relationships/media" Target="../media/media31.m4a"/><Relationship Id="rId2" Type="http://schemas.openxmlformats.org/officeDocument/2006/relationships/audio" Target="../media/media31.m4a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32.m4a"/><Relationship Id="rId2" Type="http://schemas.openxmlformats.org/officeDocument/2006/relationships/audio" Target="../media/media32.m4a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33.m4a"/><Relationship Id="rId2" Type="http://schemas.openxmlformats.org/officeDocument/2006/relationships/audio" Target="../media/media33.m4a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8.png"/><Relationship Id="rId5" Type="http://schemas.openxmlformats.org/officeDocument/2006/relationships/image" Target="../media/image2.png"/><Relationship Id="rId1" Type="http://schemas.microsoft.com/office/2007/relationships/media" Target="../media/media34.m4a"/><Relationship Id="rId2" Type="http://schemas.openxmlformats.org/officeDocument/2006/relationships/audio" Target="../media/media34.m4a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35.m4a"/><Relationship Id="rId2" Type="http://schemas.openxmlformats.org/officeDocument/2006/relationships/audio" Target="../media/media35.m4a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9.png"/><Relationship Id="rId5" Type="http://schemas.openxmlformats.org/officeDocument/2006/relationships/image" Target="../media/image2.png"/><Relationship Id="rId1" Type="http://schemas.microsoft.com/office/2007/relationships/media" Target="../media/media36.m4a"/><Relationship Id="rId2" Type="http://schemas.openxmlformats.org/officeDocument/2006/relationships/audio" Target="../media/media36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2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hapter 5 – System Modeling"/>
          <p:cNvSpPr txBox="1">
            <a:spLocks noGrp="1"/>
          </p:cNvSpPr>
          <p:nvPr>
            <p:ph type="title" idx="4294967295"/>
          </p:nvPr>
        </p:nvSpPr>
        <p:spPr>
          <a:xfrm>
            <a:off x="457200" y="1993900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Chapter 5 – System Modeling</a:t>
            </a:r>
          </a:p>
        </p:txBody>
      </p:sp>
      <p:sp>
        <p:nvSpPr>
          <p:cNvPr id="23" name="正文"/>
          <p:cNvSpPr txBox="1">
            <a:spLocks noGrp="1"/>
          </p:cNvSpPr>
          <p:nvPr>
            <p:ph type="body" sz="half" idx="4294967295"/>
          </p:nvPr>
        </p:nvSpPr>
        <p:spPr>
          <a:xfrm>
            <a:off x="457200" y="3632200"/>
            <a:ext cx="8229600" cy="2493963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  <a:buSzTx/>
              <a:buNone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25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26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000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tructural thing : interface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Structural thing : interfaces</a:t>
            </a:r>
          </a:p>
        </p:txBody>
      </p:sp>
      <p:sp>
        <p:nvSpPr>
          <p:cNvPr id="73" name="The services set of a class or a component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services set of a class or a component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Description of a external behavior of a class or a component </a:t>
            </a:r>
          </a:p>
        </p:txBody>
      </p:sp>
      <p:pic>
        <p:nvPicPr>
          <p:cNvPr id="74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14437" y="3429000"/>
            <a:ext cx="6257926" cy="1971675"/>
          </a:xfrm>
          <a:prstGeom prst="rect">
            <a:avLst/>
          </a:prstGeom>
          <a:ln w="12700">
            <a:miter lim="400000"/>
          </a:ln>
        </p:spPr>
      </p:pic>
      <p:pic>
        <p:nvPicPr>
          <p:cNvPr id="75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3448464" y="5400675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7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Examples of interface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Examples of interface</a:t>
            </a:r>
          </a:p>
        </p:txBody>
      </p:sp>
      <p:sp>
        <p:nvSpPr>
          <p:cNvPr id="78" name="正文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79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28687" y="2071687"/>
            <a:ext cx="7558088" cy="4068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079267" y="4637889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8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tructural thing : Component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Structural thing : Components</a:t>
            </a:r>
          </a:p>
        </p:txBody>
      </p:sp>
      <p:sp>
        <p:nvSpPr>
          <p:cNvPr id="83" name="Physical parts in system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Physical parts in system</a:t>
            </a:r>
          </a:p>
        </p:txBody>
      </p:sp>
      <p:pic>
        <p:nvPicPr>
          <p:cNvPr id="84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14625" y="3500437"/>
            <a:ext cx="3295650" cy="1514476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623675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8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Behavioral thing: interaction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Behavioral thing: interaction</a:t>
            </a:r>
          </a:p>
        </p:txBody>
      </p:sp>
      <p:sp>
        <p:nvSpPr>
          <p:cNvPr id="88" name="Communication between objects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Communication between objects</a:t>
            </a:r>
          </a:p>
        </p:txBody>
      </p:sp>
      <p:pic>
        <p:nvPicPr>
          <p:cNvPr id="89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14500" y="3143250"/>
            <a:ext cx="5343525" cy="1152525"/>
          </a:xfrm>
          <a:prstGeom prst="rect">
            <a:avLst/>
          </a:prstGeom>
          <a:ln w="12700">
            <a:miter lim="400000"/>
          </a:ln>
        </p:spPr>
      </p:pic>
      <p:pic>
        <p:nvPicPr>
          <p:cNvPr id="90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286250" y="4662311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90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rouping thing: package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Grouping thing: package</a:t>
            </a:r>
          </a:p>
        </p:txBody>
      </p:sp>
      <p:sp>
        <p:nvSpPr>
          <p:cNvPr id="93" name="Organize some things into a group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Organize some things into a group </a:t>
            </a:r>
          </a:p>
        </p:txBody>
      </p:sp>
      <p:pic>
        <p:nvPicPr>
          <p:cNvPr id="94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43187" y="2786062"/>
            <a:ext cx="4538663" cy="3449638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257305" y="2786062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9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omment thing: comment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Comment thing: comment</a:t>
            </a:r>
          </a:p>
        </p:txBody>
      </p:sp>
      <p:sp>
        <p:nvSpPr>
          <p:cNvPr id="98" name="正文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99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2937" y="2857500"/>
            <a:ext cx="7562851" cy="2571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5536776" y="5004219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0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UML relationship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UML relationships</a:t>
            </a:r>
          </a:p>
        </p:txBody>
      </p:sp>
      <p:sp>
        <p:nvSpPr>
          <p:cNvPr id="103" name="Association…"/>
          <p:cNvSpPr txBox="1">
            <a:spLocks noGrp="1"/>
          </p:cNvSpPr>
          <p:nvPr>
            <p:ph type="body" idx="4294967295"/>
          </p:nvPr>
        </p:nvSpPr>
        <p:spPr>
          <a:xfrm>
            <a:off x="785812" y="2000250"/>
            <a:ext cx="7772401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Association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Generalization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Dependency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Realization</a:t>
            </a:r>
          </a:p>
        </p:txBody>
      </p:sp>
      <p:pic>
        <p:nvPicPr>
          <p:cNvPr id="104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20680" fill="hold"/>
                                        <p:tgtEl>
                                          <p:spTgt spid="1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0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Association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Association</a:t>
            </a:r>
          </a:p>
        </p:txBody>
      </p:sp>
      <p:sp>
        <p:nvSpPr>
          <p:cNvPr id="111" name="正文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112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43000" y="2714625"/>
            <a:ext cx="7024688" cy="3482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181204" y="2714625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1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ggregation and Composition"/>
          <p:cNvSpPr txBox="1">
            <a:spLocks noGrp="1"/>
          </p:cNvSpPr>
          <p:nvPr>
            <p:ph type="title" idx="4294967295"/>
          </p:nvPr>
        </p:nvSpPr>
        <p:spPr>
          <a:xfrm>
            <a:off x="857250" y="357187"/>
            <a:ext cx="7772400" cy="11049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/>
            </a:r>
            <a:br/>
            <a:r>
              <a:t>Aggregation and Composition</a:t>
            </a:r>
          </a:p>
        </p:txBody>
      </p:sp>
      <p:sp>
        <p:nvSpPr>
          <p:cNvPr id="116" name="Special association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Special association </a:t>
            </a:r>
          </a:p>
        </p:txBody>
      </p:sp>
      <p:pic>
        <p:nvPicPr>
          <p:cNvPr id="117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71562" y="3000375"/>
            <a:ext cx="6877051" cy="2857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977834" y="4222715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18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eneralization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/>
            </a:r>
            <a:br/>
            <a:r>
              <a:t>Generalization</a:t>
            </a:r>
          </a:p>
        </p:txBody>
      </p:sp>
      <p:sp>
        <p:nvSpPr>
          <p:cNvPr id="121" name="A relationship to show general and special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relationship to show general and special</a:t>
            </a:r>
          </a:p>
        </p:txBody>
      </p:sp>
      <p:pic>
        <p:nvPicPr>
          <p:cNvPr id="122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85875" y="2714625"/>
            <a:ext cx="6119813" cy="36385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908294" y="3013827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2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opics covered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Topics covered</a:t>
            </a:r>
          </a:p>
        </p:txBody>
      </p:sp>
      <p:sp>
        <p:nvSpPr>
          <p:cNvPr id="29" name="Unified modeling language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Unified modeling language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Context models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Interaction models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Structural models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Behavioral models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Model-driven engineering </a:t>
            </a:r>
          </a:p>
        </p:txBody>
      </p:sp>
      <p:sp>
        <p:nvSpPr>
          <p:cNvPr id="3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31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32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2335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Dependency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/>
            </a:r>
            <a:br/>
            <a:r>
              <a:t>Dependency</a:t>
            </a:r>
          </a:p>
        </p:txBody>
      </p:sp>
      <p:sp>
        <p:nvSpPr>
          <p:cNvPr id="126" name="Reflect the relationship  that of one thing will be affected by another.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Reflect the relationship  that of one thing will be affected by another.</a:t>
            </a:r>
          </a:p>
        </p:txBody>
      </p:sp>
      <p:pic>
        <p:nvPicPr>
          <p:cNvPr id="127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00187" y="2928937"/>
            <a:ext cx="5524501" cy="32543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738938" y="4564623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28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alization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/>
            </a:r>
            <a:br/>
            <a:r>
              <a:t> Realization</a:t>
            </a:r>
          </a:p>
        </p:txBody>
      </p:sp>
      <p:sp>
        <p:nvSpPr>
          <p:cNvPr id="131" name="A  part is realized by another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 part is realized by another </a:t>
            </a:r>
          </a:p>
        </p:txBody>
      </p:sp>
      <p:pic>
        <p:nvPicPr>
          <p:cNvPr id="132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00125" y="2786062"/>
            <a:ext cx="7143750" cy="3119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5597837" y="2500312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3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UML diagram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UML diagrams</a:t>
            </a:r>
          </a:p>
        </p:txBody>
      </p:sp>
      <p:sp>
        <p:nvSpPr>
          <p:cNvPr id="136" name="Use case diagram  Functional model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ts val="28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Use case diagram		Functional model</a:t>
            </a:r>
          </a:p>
          <a:p>
            <a:pPr>
              <a:lnSpc>
                <a:spcPts val="28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Class diagram</a:t>
            </a:r>
          </a:p>
          <a:p>
            <a:pPr>
              <a:lnSpc>
                <a:spcPts val="28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Object diagram</a:t>
            </a:r>
          </a:p>
          <a:p>
            <a:pPr>
              <a:lnSpc>
                <a:spcPts val="28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Component diagram</a:t>
            </a:r>
          </a:p>
          <a:p>
            <a:pPr>
              <a:lnSpc>
                <a:spcPts val="28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Deployment diagram    	Structural model</a:t>
            </a:r>
          </a:p>
          <a:p>
            <a:pPr>
              <a:lnSpc>
                <a:spcPts val="28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Sequence diagram</a:t>
            </a:r>
          </a:p>
          <a:p>
            <a:pPr>
              <a:lnSpc>
                <a:spcPts val="28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Collaboration diagram</a:t>
            </a:r>
          </a:p>
          <a:p>
            <a:pPr>
              <a:lnSpc>
                <a:spcPts val="28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State diagram </a:t>
            </a:r>
          </a:p>
          <a:p>
            <a:pPr>
              <a:lnSpc>
                <a:spcPts val="28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Activity diagram		Behavioral model</a:t>
            </a:r>
          </a:p>
        </p:txBody>
      </p:sp>
      <p:sp>
        <p:nvSpPr>
          <p:cNvPr id="137" name="直线"/>
          <p:cNvSpPr/>
          <p:nvPr/>
        </p:nvSpPr>
        <p:spPr>
          <a:xfrm>
            <a:off x="571499" y="2144712"/>
            <a:ext cx="7643814" cy="1589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8" name="直线"/>
          <p:cNvSpPr/>
          <p:nvPr/>
        </p:nvSpPr>
        <p:spPr>
          <a:xfrm>
            <a:off x="642937" y="4151311"/>
            <a:ext cx="7572376" cy="1590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39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805447" y="4357036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39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Existing and planned system model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 lIns="44450" tIns="44450" rIns="44450" bIns="44450">
            <a:normAutofit/>
          </a:bodyPr>
          <a:lstStyle/>
          <a:p>
            <a:r>
              <a:t>Existing and planned system models</a:t>
            </a:r>
          </a:p>
        </p:txBody>
      </p:sp>
      <p:sp>
        <p:nvSpPr>
          <p:cNvPr id="142" name="Models of the existing system are used during requirements engineering. They help clarify what the existing system does and can be used as a basis for discussing its strengths and weaknesses. These then lead to requirements for the new system.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lIns="44450" tIns="44450" rIns="44450" bIns="44450">
            <a:normAutofit/>
          </a:bodyPr>
          <a:lstStyle/>
          <a:p>
            <a:pPr marL="332613" indent="-332613" defTabSz="443484">
              <a:spcBef>
                <a:spcPts val="500"/>
              </a:spcBef>
              <a:buFontTx/>
              <a:buChar char="◇"/>
              <a:defRPr sz="2134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Models of the existing system </a:t>
            </a:r>
            <a:r>
              <a:rPr>
                <a:solidFill>
                  <a:srgbClr val="46424D"/>
                </a:solidFill>
              </a:rPr>
              <a:t>are used during requirements engineering. They help clarify what the existing system does and can be used as a basis for discussing its strengths and weaknesses. These then lead to requirements for the new system.</a:t>
            </a:r>
          </a:p>
          <a:p>
            <a:pPr marL="332613" indent="-332613" defTabSz="443484">
              <a:spcBef>
                <a:spcPts val="500"/>
              </a:spcBef>
              <a:buFontTx/>
              <a:buChar char="◇"/>
              <a:defRPr sz="2134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Models of the new system </a:t>
            </a:r>
            <a:r>
              <a:rPr>
                <a:solidFill>
                  <a:srgbClr val="46424D"/>
                </a:solidFill>
              </a:rPr>
              <a:t>are used during requirements engineering to help explain the proposed requirements to other system stakeholders. Engineers use these models to discuss design proposals and to document the system for implementation. </a:t>
            </a:r>
          </a:p>
          <a:p>
            <a:pPr marL="332613" indent="-332613" defTabSz="443484">
              <a:spcBef>
                <a:spcPts val="500"/>
              </a:spcBef>
              <a:buFontTx/>
              <a:buChar char="◇"/>
              <a:defRPr sz="2134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In a model-driven engineering process</a:t>
            </a:r>
            <a:r>
              <a:rPr>
                <a:solidFill>
                  <a:srgbClr val="46424D"/>
                </a:solidFill>
              </a:rPr>
              <a:t>, it is possible to generate a complete or partial system implementation from the system model.</a:t>
            </a:r>
            <a:r>
              <a:rPr sz="2328">
                <a:solidFill>
                  <a:srgbClr val="46424D"/>
                </a:solidFill>
              </a:rPr>
              <a:t> </a:t>
            </a:r>
          </a:p>
        </p:txBody>
      </p:sp>
      <p:sp>
        <p:nvSpPr>
          <p:cNvPr id="14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44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145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550401" y="5724667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4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Use of graphical model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Use of graphical models</a:t>
            </a:r>
          </a:p>
        </p:txBody>
      </p:sp>
      <p:sp>
        <p:nvSpPr>
          <p:cNvPr id="148" name="As a means of facilitating discussion about an existing or proposed system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As a means of facilitating discussion </a:t>
            </a:r>
            <a:r>
              <a:rPr>
                <a:solidFill>
                  <a:srgbClr val="46424D"/>
                </a:solidFill>
              </a:rPr>
              <a:t>about an existing or proposed system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Incomplete and incorrect models are OK as their role is to support discussion.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As a way of documenting </a:t>
            </a:r>
            <a:r>
              <a:rPr>
                <a:solidFill>
                  <a:srgbClr val="46424D"/>
                </a:solidFill>
              </a:rPr>
              <a:t>an existing system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Models should be an accurate representation of the system but need not be complete.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As a detailed system description </a:t>
            </a:r>
            <a:r>
              <a:rPr>
                <a:solidFill>
                  <a:srgbClr val="46424D"/>
                </a:solidFill>
              </a:rPr>
              <a:t>that can be used to generate a system implementation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Models have to be both correct and complete.</a:t>
            </a:r>
          </a:p>
        </p:txBody>
      </p:sp>
      <p:sp>
        <p:nvSpPr>
          <p:cNvPr id="14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150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151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806554" y="497759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51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ystem perspective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System perspectives</a:t>
            </a:r>
          </a:p>
        </p:txBody>
      </p:sp>
      <p:sp>
        <p:nvSpPr>
          <p:cNvPr id="154" name="An external perspective, where you model the context or environment of the system.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DA231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An external perspective</a:t>
            </a:r>
            <a:r>
              <a:rPr>
                <a:solidFill>
                  <a:srgbClr val="46424D"/>
                </a:solidFill>
              </a:rPr>
              <a:t>, where you model the context or environment of the system.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DA231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An interaction perspective</a:t>
            </a:r>
            <a:r>
              <a:rPr>
                <a:solidFill>
                  <a:srgbClr val="46424D"/>
                </a:solidFill>
              </a:rPr>
              <a:t>, where you model the interactions between a system and its environment, or between the components of a system.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DA231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 structural perspective</a:t>
            </a:r>
            <a:r>
              <a:rPr>
                <a:solidFill>
                  <a:srgbClr val="46424D"/>
                </a:solidFill>
              </a:rPr>
              <a:t>, where you model the organization of a system or the structure of the data that is processed by the system.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DA231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 behavioral perspective</a:t>
            </a:r>
            <a:r>
              <a:rPr>
                <a:solidFill>
                  <a:srgbClr val="46424D"/>
                </a:solidFill>
              </a:rPr>
              <a:t>, where you model the dynamic behavior of the system and how it responds to events. </a:t>
            </a:r>
          </a:p>
        </p:txBody>
      </p:sp>
      <p:sp>
        <p:nvSpPr>
          <p:cNvPr id="15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156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157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733586" y="5688034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57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Use of UML diagram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Use of UML diagrams</a:t>
            </a:r>
          </a:p>
        </p:txBody>
      </p:sp>
      <p:sp>
        <p:nvSpPr>
          <p:cNvPr id="160" name="Activity diagrams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Activity diagrams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Show the activities involved in a process or in data processing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Use case diagrams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Show the interactions between a system and its environments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Sequence diagrams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Show interactions between system components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Class diagrams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Show static relationships between classes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State diagrams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Show how the system reacts to internal &amp; external events</a:t>
            </a:r>
          </a:p>
        </p:txBody>
      </p:sp>
      <p:sp>
        <p:nvSpPr>
          <p:cNvPr id="161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sp>
        <p:nvSpPr>
          <p:cNvPr id="16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pic>
        <p:nvPicPr>
          <p:cNvPr id="163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709162" y="4344825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6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ontext model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Context models</a:t>
            </a:r>
          </a:p>
        </p:txBody>
      </p:sp>
      <p:sp>
        <p:nvSpPr>
          <p:cNvPr id="166" name="Context models are used to illustrate the operational context of a system - they show what lies outside the system boundaries.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Context models are used to </a:t>
            </a:r>
            <a:r>
              <a:rPr dirty="0">
                <a:solidFill>
                  <a:srgbClr val="FF0000"/>
                </a:solidFill>
              </a:rPr>
              <a:t>illustrate the operational context of a system </a:t>
            </a:r>
            <a:r>
              <a:rPr dirty="0"/>
              <a:t>- they show what lies outside the </a:t>
            </a:r>
            <a:r>
              <a:rPr dirty="0">
                <a:solidFill>
                  <a:srgbClr val="FF0000"/>
                </a:solidFill>
              </a:rPr>
              <a:t>system boundaries</a:t>
            </a:r>
            <a:r>
              <a:rPr dirty="0"/>
              <a:t>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Social and organisational concerns may affect the decision on where to position system boundaries.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rgbClr val="FF0000"/>
                </a:solidFill>
              </a:rPr>
              <a:t>Architectural models</a:t>
            </a:r>
            <a:r>
              <a:rPr dirty="0"/>
              <a:t> show the system and its relationship with other systems.</a:t>
            </a:r>
          </a:p>
        </p:txBody>
      </p:sp>
      <p:sp>
        <p:nvSpPr>
          <p:cNvPr id="16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168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169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857750" y="4503568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69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ystem boundarie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System boundaries</a:t>
            </a:r>
          </a:p>
        </p:txBody>
      </p:sp>
      <p:sp>
        <p:nvSpPr>
          <p:cNvPr id="172" name="System boundaries are established to define what is inside and what is outside the system.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System boundaries are established to </a:t>
            </a:r>
            <a:r>
              <a:rPr>
                <a:solidFill>
                  <a:srgbClr val="FF0000"/>
                </a:solidFill>
              </a:rPr>
              <a:t>define what is inside and what is outside </a:t>
            </a:r>
            <a:r>
              <a:t>the system.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They show other systems that are used or depend on the system being developed.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position of the system boundary has a profound effect on the system requirements. 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Defining a system boundary is a political judgment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There may be pressures to develop system boundaries that increase / decrease the influence or workload of different parts of an organization.</a:t>
            </a:r>
          </a:p>
        </p:txBody>
      </p:sp>
      <p:sp>
        <p:nvSpPr>
          <p:cNvPr id="17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174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175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688330" y="5419393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75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he context of the MHC-PM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The context of the </a:t>
            </a:r>
            <a:r>
              <a:rPr dirty="0" smtClean="0"/>
              <a:t>M</a:t>
            </a:r>
            <a:r>
              <a:rPr lang="en-US" altLang="zh-CN" dirty="0" smtClean="0"/>
              <a:t>entcare</a:t>
            </a:r>
            <a:endParaRPr dirty="0"/>
          </a:p>
        </p:txBody>
      </p:sp>
      <p:sp>
        <p:nvSpPr>
          <p:cNvPr id="17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179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180" name="5.1 MHCPMS-Context.eps" descr="5.1 MHCPMS-Context.eps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71562" y="1639887"/>
            <a:ext cx="6407151" cy="40370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403853" y="5480448"/>
            <a:ext cx="571500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文本框 6"/>
          <p:cNvSpPr txBox="1"/>
          <p:nvPr/>
        </p:nvSpPr>
        <p:spPr>
          <a:xfrm>
            <a:off x="3492500" y="3390900"/>
            <a:ext cx="1651000" cy="661988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>
            <a:spAutoFit/>
          </a:bodyPr>
          <a:lstStyle/>
          <a:p>
            <a:pPr algn="ctr">
              <a:spcAft>
                <a:spcPts val="500"/>
              </a:spcAft>
              <a:defRPr/>
            </a:pPr>
            <a:r>
              <a:rPr kumimoji="1" lang="en-US" altLang="zh-CN" sz="1600" dirty="0"/>
              <a:t>&lt;&lt;system&gt;&gt;</a:t>
            </a:r>
          </a:p>
          <a:p>
            <a:pPr algn="ctr">
              <a:spcAft>
                <a:spcPts val="500"/>
              </a:spcAft>
              <a:defRPr/>
            </a:pPr>
            <a:r>
              <a:rPr kumimoji="1" lang="en-US" altLang="zh-CN" sz="1600" dirty="0" err="1"/>
              <a:t>Mentcare</a:t>
            </a:r>
            <a:endParaRPr kumimoji="1" lang="en-US" altLang="zh-CN" sz="1600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ystem modeling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System modeling</a:t>
            </a:r>
          </a:p>
        </p:txBody>
      </p:sp>
      <p:sp>
        <p:nvSpPr>
          <p:cNvPr id="35" name="System modeling is the process of developing abstract models of a system, with each model presenting a different view or perspective of that system.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System modeling is </a:t>
            </a:r>
            <a:r>
              <a:rPr>
                <a:solidFill>
                  <a:srgbClr val="FF0000"/>
                </a:solidFill>
              </a:rPr>
              <a:t>the process of developing abstract models </a:t>
            </a:r>
            <a:r>
              <a:t>of a system, with each model </a:t>
            </a:r>
            <a:r>
              <a:rPr>
                <a:solidFill>
                  <a:srgbClr val="FF0000"/>
                </a:solidFill>
              </a:rPr>
              <a:t>presenting a different view or perspective</a:t>
            </a:r>
            <a:r>
              <a:t> of that system. 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System modeling has now come to mean representing a system using some kind of graphical notation, which is now almost always based on notations in the Unified Modeling Language (UML). 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System modelling </a:t>
            </a:r>
            <a:r>
              <a:rPr>
                <a:solidFill>
                  <a:srgbClr val="FF0000"/>
                </a:solidFill>
              </a:rPr>
              <a:t>helps the analyst to understand the functionality of the system and models are used to communicate with customers</a:t>
            </a:r>
            <a:r>
              <a:t>.</a:t>
            </a:r>
          </a:p>
        </p:txBody>
      </p:sp>
      <p:sp>
        <p:nvSpPr>
          <p:cNvPr id="3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37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38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293942" y="5176122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rocess perspective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Process perspective</a:t>
            </a:r>
          </a:p>
        </p:txBody>
      </p:sp>
      <p:sp>
        <p:nvSpPr>
          <p:cNvPr id="184" name="Context models simply show the other systems in the environment, not how the system being developed is used in that environment.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Context models simply show the other systems in the environment</a:t>
            </a:r>
            <a:r>
              <a:rPr>
                <a:solidFill>
                  <a:srgbClr val="46424D"/>
                </a:solidFill>
              </a:rPr>
              <a:t>, not how the system being developed is used in that environment.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Process models reveal how the system being developed </a:t>
            </a:r>
            <a:r>
              <a:rPr>
                <a:solidFill>
                  <a:srgbClr val="46424D"/>
                </a:solidFill>
              </a:rPr>
              <a:t>is used in broader business processes.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UML activity diagrams </a:t>
            </a:r>
            <a:r>
              <a:rPr>
                <a:solidFill>
                  <a:srgbClr val="46424D"/>
                </a:solidFill>
              </a:rPr>
              <a:t>may be used to define business process models.</a:t>
            </a:r>
          </a:p>
        </p:txBody>
      </p:sp>
      <p:sp>
        <p:nvSpPr>
          <p:cNvPr id="18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186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187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706336" y="4320403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7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rocess model of involuntary detention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Process model of involuntary detention </a:t>
            </a:r>
          </a:p>
        </p:txBody>
      </p:sp>
      <p:sp>
        <p:nvSpPr>
          <p:cNvPr id="19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191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192" name="5.2 DetentionProcess.eps" descr="5.2 DetentionProcess.eps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33450" y="1816100"/>
            <a:ext cx="7535863" cy="3886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5402580" y="4735577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93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Interaction model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Interaction models</a:t>
            </a:r>
          </a:p>
        </p:txBody>
      </p:sp>
      <p:sp>
        <p:nvSpPr>
          <p:cNvPr id="198" name="Modeling user interaction is important as it helps to identify user requirements.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Modeling user interaction is important as it helps to identify user requirements. 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Modeling system-to-system interaction </a:t>
            </a:r>
            <a:r>
              <a:rPr>
                <a:solidFill>
                  <a:srgbClr val="46424D"/>
                </a:solidFill>
              </a:rPr>
              <a:t>highlights the communication problems that may arise. 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Modeling component interaction </a:t>
            </a:r>
            <a:r>
              <a:rPr>
                <a:solidFill>
                  <a:srgbClr val="46424D"/>
                </a:solidFill>
              </a:rPr>
              <a:t>helps us understand if a proposed system structure is likely to deliver the required system performance and dependability. 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Use case diagrams and sequence diagrams</a:t>
            </a:r>
            <a:r>
              <a:rPr>
                <a:solidFill>
                  <a:srgbClr val="46424D"/>
                </a:solidFill>
              </a:rPr>
              <a:t> may be used for interaction modeling.</a:t>
            </a:r>
          </a:p>
        </p:txBody>
      </p:sp>
      <p:sp>
        <p:nvSpPr>
          <p:cNvPr id="19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200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201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688330" y="4992008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201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Use case modeling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Use case modeling</a:t>
            </a:r>
          </a:p>
        </p:txBody>
      </p:sp>
      <p:sp>
        <p:nvSpPr>
          <p:cNvPr id="204" name="Use cases were developed originally to support requirements elicitation and now incorporated into the UML.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Use cases</a:t>
            </a:r>
            <a:r>
              <a:rPr dirty="0">
                <a:solidFill>
                  <a:srgbClr val="46424D"/>
                </a:solidFill>
              </a:rPr>
              <a:t> were developed originally to </a:t>
            </a:r>
            <a:r>
              <a:rPr dirty="0"/>
              <a:t>support requirements elicitation</a:t>
            </a:r>
            <a:r>
              <a:rPr dirty="0">
                <a:solidFill>
                  <a:srgbClr val="46424D"/>
                </a:solidFill>
              </a:rPr>
              <a:t> and now incorporated into the UML.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Each use case represents a discrete task </a:t>
            </a:r>
            <a:r>
              <a:rPr dirty="0">
                <a:solidFill>
                  <a:srgbClr val="46424D"/>
                </a:solidFill>
              </a:rPr>
              <a:t>that involves external interaction with a system.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Actors in a use case may be people or other systems</a:t>
            </a:r>
            <a:r>
              <a:rPr dirty="0">
                <a:solidFill>
                  <a:srgbClr val="46424D"/>
                </a:solidFill>
              </a:rPr>
              <a:t>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Represented diagramatically to </a:t>
            </a:r>
            <a:r>
              <a:rPr dirty="0">
                <a:solidFill>
                  <a:schemeClr val="tx1"/>
                </a:solidFill>
              </a:rPr>
              <a:t>provide an overview of the use case and in a more detailed textual form</a:t>
            </a:r>
            <a:r>
              <a:rPr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0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206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207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500139" y="5268913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207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ransfer-data use case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Transfer-data use case </a:t>
            </a:r>
          </a:p>
        </p:txBody>
      </p:sp>
      <p:sp>
        <p:nvSpPr>
          <p:cNvPr id="210" name="A use case in the MHC-PMS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 use case in the MHC-PMS</a:t>
            </a:r>
          </a:p>
        </p:txBody>
      </p:sp>
      <p:sp>
        <p:nvSpPr>
          <p:cNvPr id="21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212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213" name="5.3 UseCase.eps" descr="5.3 UseCase.eps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6775" y="3259137"/>
            <a:ext cx="7486650" cy="1216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5011645" y="5028641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214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abular description of the ‘Transfer data’ use-case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Tabular description of the ‘Transfer data’ use-case </a:t>
            </a:r>
          </a:p>
        </p:txBody>
      </p:sp>
      <p:graphicFrame>
        <p:nvGraphicFramePr>
          <p:cNvPr id="217" name="表格"/>
          <p:cNvGraphicFramePr/>
          <p:nvPr/>
        </p:nvGraphicFramePr>
        <p:xfrm>
          <a:off x="909637" y="1866900"/>
          <a:ext cx="7205662" cy="4051299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935162"/>
                <a:gridCol w="5270500"/>
              </a:tblGrid>
              <a:tr h="371475">
                <a:tc gridSpan="2"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 b="1">
                          <a:latin typeface="+mn-lt"/>
                          <a:ea typeface="+mn-ea"/>
                          <a:cs typeface="+mn-cs"/>
                          <a:sym typeface="Helvetica"/>
                        </a:rPr>
                        <a:t>MHC-PMS: Transfer data</a:t>
                      </a:r>
                    </a:p>
                  </a:txBody>
                  <a:tcPr marL="0" marR="0" marT="0" marB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71475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Actors</a:t>
                      </a:r>
                    </a:p>
                  </a:txBody>
                  <a:tcPr marL="0" marR="0" marT="0" marB="0" horzOverflow="overflow">
                    <a:lnT w="38100">
                      <a:solidFill>
                        <a:srgbClr val="FFFFFF"/>
                      </a:solidFill>
                    </a:lnT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Medical receptionist, patient records system (PRS)</a:t>
                      </a:r>
                    </a:p>
                  </a:txBody>
                  <a:tcPr marL="0" marR="0" marT="0" marB="0" horzOverflow="overflow">
                    <a:lnT w="38100">
                      <a:solidFill>
                        <a:srgbClr val="FFFFFF"/>
                      </a:solidFill>
                    </a:lnT>
                    <a:solidFill>
                      <a:srgbClr val="D0D8E8"/>
                    </a:solidFill>
                  </a:tcPr>
                </a:tc>
              </a:tr>
              <a:tr h="1462087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Description</a:t>
                      </a:r>
                    </a:p>
                  </a:txBody>
                  <a:tcPr marL="0" marR="0" marT="0" marB="0" horzOverflow="overflow"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A receptionist may transfer data from the MHC-PMS to a general patient record database that is maintained by a health authority. The information transferred may either be updated personal information (address, phone number, etc.) or a summary of the patient’s diagnosis and treatment.</a:t>
                      </a:r>
                    </a:p>
                  </a:txBody>
                  <a:tcPr marL="0" marR="0" marT="0" marB="0" horzOverflow="overflow">
                    <a:solidFill>
                      <a:srgbClr val="E9EDF4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Data</a:t>
                      </a:r>
                    </a:p>
                  </a:txBody>
                  <a:tcPr marL="0" marR="0" marT="0" marB="0" horzOverflow="overflow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Patient’s personal information, treatment summary</a:t>
                      </a:r>
                    </a:p>
                  </a:txBody>
                  <a:tcPr marL="0" marR="0" marT="0" marB="0" horzOverflow="overflow">
                    <a:solidFill>
                      <a:srgbClr val="D0D8E8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Stimulus</a:t>
                      </a:r>
                    </a:p>
                  </a:txBody>
                  <a:tcPr marL="0" marR="0" marT="0" marB="0" horzOverflow="overflow"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User command issued by medical receptionist</a:t>
                      </a:r>
                    </a:p>
                  </a:txBody>
                  <a:tcPr marL="0" marR="0" marT="0" marB="0" horzOverflow="overflow">
                    <a:solidFill>
                      <a:srgbClr val="E9EDF4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Response</a:t>
                      </a:r>
                    </a:p>
                  </a:txBody>
                  <a:tcPr marL="0" marR="0" marT="0" marB="0" horzOverflow="overflow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Confirmation that PRS has been updated</a:t>
                      </a:r>
                    </a:p>
                  </a:txBody>
                  <a:tcPr marL="0" marR="0" marT="0" marB="0" horzOverflow="overflow">
                    <a:solidFill>
                      <a:srgbClr val="D0D8E8"/>
                    </a:solidFill>
                  </a:tcPr>
                </a:tc>
              </a:tr>
              <a:tr h="731837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Comments</a:t>
                      </a:r>
                    </a:p>
                  </a:txBody>
                  <a:tcPr marL="0" marR="0" marT="0" marB="0" horzOverflow="overflow"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/>
                        <a:t>The receptionist must have appropriate security permissions to access the patient information and the PRS.</a:t>
                      </a:r>
                    </a:p>
                  </a:txBody>
                  <a:tcPr marL="0" marR="0" marT="0" marB="0" horzOverflow="overflow">
                    <a:solidFill>
                      <a:srgbClr val="E9EDF4"/>
                    </a:solidFill>
                  </a:tcPr>
                </a:tc>
              </a:tr>
            </a:tbl>
          </a:graphicData>
        </a:graphic>
      </p:graphicFrame>
      <p:sp>
        <p:nvSpPr>
          <p:cNvPr id="21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sp>
        <p:nvSpPr>
          <p:cNvPr id="219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220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623675" y="5632449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220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Use cases in the MHC-PMS involving the role ‘Medical Receptionist’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Use cases in the MHC-PMS involving the role ‘Medical Receptionist’ </a:t>
            </a:r>
          </a:p>
        </p:txBody>
      </p:sp>
      <p:sp>
        <p:nvSpPr>
          <p:cNvPr id="22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224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pic>
        <p:nvPicPr>
          <p:cNvPr id="225" name="5.5 RecepUseCases.eps" descr="5.5 RecepUseCases.eps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79650" y="1747837"/>
            <a:ext cx="4451350" cy="47958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238028" y="28575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22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UML"/>
          <p:cNvSpPr txBox="1">
            <a:spLocks noGrp="1"/>
          </p:cNvSpPr>
          <p:nvPr>
            <p:ph type="title" idx="4294967295"/>
          </p:nvPr>
        </p:nvSpPr>
        <p:spPr>
          <a:xfrm>
            <a:off x="1143000" y="762000"/>
            <a:ext cx="6521450" cy="593725"/>
          </a:xfrm>
          <a:prstGeom prst="rect">
            <a:avLst/>
          </a:prstGeom>
        </p:spPr>
        <p:txBody>
          <a:bodyPr lIns="22225" tIns="22225" rIns="22225" bIns="22225" anchor="t">
            <a:normAutofit/>
          </a:bodyPr>
          <a:lstStyle>
            <a:lvl1pPr algn="ctr"/>
          </a:lstStyle>
          <a:p>
            <a:r>
              <a:t>UML</a:t>
            </a:r>
          </a:p>
        </p:txBody>
      </p:sp>
      <p:sp>
        <p:nvSpPr>
          <p:cNvPr id="41" name="The UML combines the best of the best from…"/>
          <p:cNvSpPr txBox="1">
            <a:spLocks noGrp="1"/>
          </p:cNvSpPr>
          <p:nvPr>
            <p:ph type="body" idx="4294967295"/>
          </p:nvPr>
        </p:nvSpPr>
        <p:spPr>
          <a:xfrm>
            <a:off x="827087" y="2060575"/>
            <a:ext cx="7920038" cy="4421188"/>
          </a:xfrm>
          <a:prstGeom prst="rect">
            <a:avLst/>
          </a:prstGeom>
        </p:spPr>
        <p:txBody>
          <a:bodyPr lIns="53975" tIns="53975" rIns="53975" bIns="53975">
            <a:normAutofit/>
          </a:bodyPr>
          <a:lstStyle/>
          <a:p>
            <a:pPr>
              <a:lnSpc>
                <a:spcPct val="750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UML combines the best of the best from</a:t>
            </a:r>
          </a:p>
          <a:p>
            <a:pPr marL="742950" lvl="1" indent="-285750">
              <a:lnSpc>
                <a:spcPct val="75000"/>
              </a:lnSpc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Data Modelling concepts (Entity Relationship Diagrams)</a:t>
            </a:r>
          </a:p>
          <a:p>
            <a:pPr marL="742950" lvl="1" indent="-285750">
              <a:lnSpc>
                <a:spcPct val="75000"/>
              </a:lnSpc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Business Modelling (work flow)</a:t>
            </a:r>
          </a:p>
          <a:p>
            <a:pPr marL="742950" lvl="1" indent="-285750">
              <a:lnSpc>
                <a:spcPct val="75000"/>
              </a:lnSpc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Object Modelling </a:t>
            </a:r>
          </a:p>
          <a:p>
            <a:pPr marL="742950" lvl="1" indent="-285750">
              <a:lnSpc>
                <a:spcPct val="75000"/>
              </a:lnSpc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Component Modelling</a:t>
            </a:r>
          </a:p>
          <a:p>
            <a:pPr>
              <a:lnSpc>
                <a:spcPct val="750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UML is the standard language for </a:t>
            </a:r>
            <a:r>
              <a:rPr>
                <a:solidFill>
                  <a:srgbClr val="D11E0B"/>
                </a:solidFill>
              </a:rPr>
              <a:t>visualizing</a:t>
            </a:r>
            <a:r>
              <a:t>, </a:t>
            </a:r>
            <a:r>
              <a:rPr>
                <a:solidFill>
                  <a:srgbClr val="D11E0B"/>
                </a:solidFill>
              </a:rPr>
              <a:t>specifying, constructing, and documenting</a:t>
            </a:r>
            <a:r>
              <a:t> the artifacts of a software-intensive system</a:t>
            </a:r>
          </a:p>
          <a:p>
            <a:pPr>
              <a:lnSpc>
                <a:spcPct val="75000"/>
              </a:lnSpc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It can be used with </a:t>
            </a:r>
            <a:r>
              <a:rPr>
                <a:solidFill>
                  <a:srgbClr val="D11E0B"/>
                </a:solidFill>
              </a:rPr>
              <a:t>all processes</a:t>
            </a:r>
            <a:r>
              <a:t>, throughout the development life cycle, and across different implementation technologies</a:t>
            </a:r>
          </a:p>
        </p:txBody>
      </p:sp>
      <p:pic>
        <p:nvPicPr>
          <p:cNvPr id="42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5304741" y="5053063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4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45" fill="hold" display="0">
                  <p:stCondLst>
                    <p:cond delay="indefinite"/>
                  </p:stCondLst>
                </p:cTn>
                <p:tgtEl>
                  <p:spTgt spid="42"/>
                </p:tgtEl>
              </p:cMediaNode>
            </p:audio>
          </p:childTnLst>
        </p:cTn>
      </p:par>
    </p:tnLst>
    <p:bldLst>
      <p:bldP spid="41" grpId="1" build="p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UML Sponsor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UML Sponsors</a:t>
            </a:r>
          </a:p>
        </p:txBody>
      </p:sp>
      <p:pic>
        <p:nvPicPr>
          <p:cNvPr id="47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27087" y="3213100"/>
            <a:ext cx="7372351" cy="3217863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-Grady Booch, Jim Rumbaugh, IvarJacobson…"/>
          <p:cNvSpPr txBox="1"/>
          <p:nvPr/>
        </p:nvSpPr>
        <p:spPr>
          <a:xfrm>
            <a:off x="1304607" y="2205037"/>
            <a:ext cx="7038023" cy="625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800" b="1" i="1">
                <a:latin typeface="+mn-lt"/>
                <a:ea typeface="+mn-ea"/>
                <a:cs typeface="+mn-cs"/>
                <a:sym typeface="Helvetica"/>
              </a:defRPr>
            </a:pPr>
            <a:r>
              <a:t>-Grady Booch, Jim Rumbaugh, IvarJacobson</a:t>
            </a:r>
          </a:p>
          <a:p>
            <a:pPr>
              <a:defRPr sz="1800"/>
            </a:pPr>
            <a:r>
              <a:t>-Based on </a:t>
            </a:r>
            <a:r>
              <a:rPr b="1" i="1">
                <a:latin typeface="+mn-lt"/>
                <a:ea typeface="+mn-ea"/>
                <a:cs typeface="+mn-cs"/>
                <a:sym typeface="Helvetica"/>
              </a:rPr>
              <a:t>Boochmethod, OMT, OOSE</a:t>
            </a:r>
          </a:p>
        </p:txBody>
      </p:sp>
      <p:pic>
        <p:nvPicPr>
          <p:cNvPr id="49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7178675" y="2085791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4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UML and other method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UML and other methods</a:t>
            </a:r>
          </a:p>
        </p:txBody>
      </p:sp>
      <p:sp>
        <p:nvSpPr>
          <p:cNvPr id="52" name="Chapter 5 System modeling"/>
          <p:cNvSpPr txBox="1"/>
          <p:nvPr/>
        </p:nvSpPr>
        <p:spPr>
          <a:xfrm>
            <a:off x="3169920" y="6414760"/>
            <a:ext cx="2804160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r>
              <a:t>Chapter 5 System modeling</a:t>
            </a:r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graphicFrame>
        <p:nvGraphicFramePr>
          <p:cNvPr id="54" name="表格"/>
          <p:cNvGraphicFramePr/>
          <p:nvPr/>
        </p:nvGraphicFramePr>
        <p:xfrm>
          <a:off x="863600" y="1739900"/>
          <a:ext cx="7543800" cy="3462336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765425"/>
                <a:gridCol w="4778375"/>
              </a:tblGrid>
              <a:tr h="44767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b="1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UML</a:t>
                      </a:r>
                    </a:p>
                  </a:txBody>
                  <a:tcPr marL="45724" marR="45724" marT="45724" marB="45724" horzOverflow="overflow"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b="1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Helvetica"/>
                        </a:rPr>
                        <a:t>Other methods</a:t>
                      </a:r>
                    </a:p>
                  </a:txBody>
                  <a:tcPr marL="45724" marR="45724" marT="45724" marB="45724" horzOverflow="overflow"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</a:tr>
              <a:tr h="449262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Use case model</a:t>
                      </a:r>
                    </a:p>
                  </a:txBody>
                  <a:tcPr marL="45724" marR="45724" marT="45724" marB="45724" horzOverflow="overflow">
                    <a:lnT w="38100">
                      <a:solidFill>
                        <a:srgbClr val="FFFFFF"/>
                      </a:solidFill>
                    </a:lnT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Use case of OOSE</a:t>
                      </a:r>
                    </a:p>
                  </a:txBody>
                  <a:tcPr marL="45724" marR="45724" marT="45724" marB="45724" horzOverflow="overflow">
                    <a:lnT w="38100">
                      <a:solidFill>
                        <a:srgbClr val="FFFFFF"/>
                      </a:solidFill>
                    </a:lnT>
                    <a:solidFill>
                      <a:srgbClr val="D0D8E8"/>
                    </a:solidFill>
                  </a:tcPr>
                </a:tc>
              </a:tr>
              <a:tr h="44767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Class diagram</a:t>
                      </a:r>
                    </a:p>
                  </a:txBody>
                  <a:tcPr marL="45724" marR="45724" marT="45724" marB="45724" horzOverflow="overflow"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Class diagram of OMT, Booch</a:t>
                      </a:r>
                    </a:p>
                  </a:txBody>
                  <a:tcPr marL="45724" marR="45724" marT="45724" marB="45724" horzOverflow="overflow">
                    <a:solidFill>
                      <a:srgbClr val="E9EDF4"/>
                    </a:solidFill>
                  </a:tcPr>
                </a:tc>
              </a:tr>
              <a:tr h="44767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State diagram</a:t>
                      </a:r>
                    </a:p>
                  </a:txBody>
                  <a:tcPr marL="45724" marR="45724" marT="45724" marB="45724" horzOverflow="overflow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State diagram proposed by David Harel</a:t>
                      </a:r>
                    </a:p>
                  </a:txBody>
                  <a:tcPr marL="45724" marR="45724" marT="45724" marB="45724" horzOverflow="overflow">
                    <a:solidFill>
                      <a:srgbClr val="D0D8E8"/>
                    </a:solidFill>
                  </a:tcPr>
                </a:tc>
              </a:tr>
              <a:tr h="44767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Activity diagram</a:t>
                      </a:r>
                    </a:p>
                  </a:txBody>
                  <a:tcPr marL="45724" marR="45724" marT="45724" marB="45724" horzOverflow="overflow"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Work flow model used in many methods</a:t>
                      </a:r>
                    </a:p>
                  </a:txBody>
                  <a:tcPr marL="45724" marR="45724" marT="45724" marB="45724" horzOverflow="overflow">
                    <a:solidFill>
                      <a:srgbClr val="E9EDF4"/>
                    </a:solidFill>
                  </a:tcPr>
                </a:tc>
              </a:tr>
              <a:tr h="449262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Cooperation diagram</a:t>
                      </a:r>
                    </a:p>
                  </a:txBody>
                  <a:tcPr marL="45724" marR="45724" marT="45724" marB="45724" horzOverflow="overflow"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Object interaction of Booch and Fusion methods</a:t>
                      </a:r>
                    </a:p>
                  </a:txBody>
                  <a:tcPr marL="45724" marR="45724" marT="45724" marB="45724" horzOverflow="overflow">
                    <a:solidFill>
                      <a:srgbClr val="D0D8E8"/>
                    </a:solidFill>
                  </a:tcPr>
                </a:tc>
              </a:tr>
              <a:tr h="773112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Component and deployment diagram</a:t>
                      </a:r>
                    </a:p>
                  </a:txBody>
                  <a:tcPr marL="45724" marR="45724" marT="45724" marB="45724" horzOverflow="overflow"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Module and process diagram in Booch method</a:t>
                      </a:r>
                    </a:p>
                  </a:txBody>
                  <a:tcPr marL="45724" marR="45724" marT="45724" marB="45724" horzOverflow="overflow">
                    <a:solidFill>
                      <a:srgbClr val="E9EDF4"/>
                    </a:solidFill>
                  </a:tcPr>
                </a:tc>
              </a:tr>
            </a:tbl>
          </a:graphicData>
        </a:graphic>
      </p:graphicFrame>
      <p:pic>
        <p:nvPicPr>
          <p:cNvPr id="55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402580" y="5202236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5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UML Concepts"/>
          <p:cNvSpPr txBox="1">
            <a:spLocks noGrp="1"/>
          </p:cNvSpPr>
          <p:nvPr>
            <p:ph type="title" idx="4294967295"/>
          </p:nvPr>
        </p:nvSpPr>
        <p:spPr>
          <a:xfrm>
            <a:off x="1143000" y="685800"/>
            <a:ext cx="6521450" cy="593725"/>
          </a:xfrm>
          <a:prstGeom prst="rect">
            <a:avLst/>
          </a:prstGeom>
        </p:spPr>
        <p:txBody>
          <a:bodyPr lIns="22225" tIns="22225" rIns="22225" bIns="22225" anchor="t">
            <a:normAutofit/>
          </a:bodyPr>
          <a:lstStyle/>
          <a:p>
            <a:r>
              <a:t>UML Concepts</a:t>
            </a:r>
          </a:p>
        </p:txBody>
      </p:sp>
      <p:sp>
        <p:nvSpPr>
          <p:cNvPr id="58" name="The UML may be used to: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lIns="53975" tIns="53975" rIns="53975" bIns="53975">
            <a:normAutofit/>
          </a:bodyPr>
          <a:lstStyle/>
          <a:p>
            <a:pPr>
              <a:lnSpc>
                <a:spcPct val="75000"/>
              </a:lnSpc>
              <a:spcBef>
                <a:spcPts val="600"/>
              </a:spcBef>
              <a:buFontTx/>
              <a:buChar char="◇"/>
              <a:defRPr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UML may be used to:</a:t>
            </a:r>
          </a:p>
          <a:p>
            <a:pPr marL="742950" lvl="1" indent="-285750">
              <a:lnSpc>
                <a:spcPct val="75000"/>
              </a:lnSpc>
              <a:spcBef>
                <a:spcPts val="300"/>
              </a:spcBef>
              <a:buSzPct val="100000"/>
              <a:buFontTx/>
              <a:buChar char="▪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Display the boundary of a system &amp; its major functions using </a:t>
            </a:r>
            <a:r>
              <a:rPr>
                <a:solidFill>
                  <a:srgbClr val="D11E0B"/>
                </a:solidFill>
              </a:rPr>
              <a:t>use cases and actors</a:t>
            </a:r>
          </a:p>
          <a:p>
            <a:pPr marL="742950" lvl="1" indent="-285750">
              <a:lnSpc>
                <a:spcPct val="75000"/>
              </a:lnSpc>
              <a:spcBef>
                <a:spcPts val="300"/>
              </a:spcBef>
              <a:buSzPct val="100000"/>
              <a:buFontTx/>
              <a:buChar char="▪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Illustrate use case realizations with </a:t>
            </a:r>
            <a:r>
              <a:rPr>
                <a:solidFill>
                  <a:srgbClr val="D11E0B"/>
                </a:solidFill>
              </a:rPr>
              <a:t>interaction diagrams</a:t>
            </a:r>
          </a:p>
          <a:p>
            <a:pPr marL="742950" lvl="1" indent="-285750">
              <a:lnSpc>
                <a:spcPct val="75000"/>
              </a:lnSpc>
              <a:spcBef>
                <a:spcPts val="300"/>
              </a:spcBef>
              <a:buSzPct val="100000"/>
              <a:buFontTx/>
              <a:buChar char="▪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Represent a static structure of a system using </a:t>
            </a:r>
            <a:r>
              <a:rPr>
                <a:solidFill>
                  <a:srgbClr val="D11E0B"/>
                </a:solidFill>
              </a:rPr>
              <a:t>class diagrams </a:t>
            </a:r>
          </a:p>
          <a:p>
            <a:pPr marL="742950" lvl="1" indent="-285750">
              <a:lnSpc>
                <a:spcPct val="75000"/>
              </a:lnSpc>
              <a:spcBef>
                <a:spcPts val="300"/>
              </a:spcBef>
              <a:buSzPct val="100000"/>
              <a:buFontTx/>
              <a:buChar char="▪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Model the behavior of objects with </a:t>
            </a:r>
            <a:r>
              <a:rPr>
                <a:solidFill>
                  <a:srgbClr val="D11E0B"/>
                </a:solidFill>
              </a:rPr>
              <a:t>state transition diagrams</a:t>
            </a:r>
          </a:p>
          <a:p>
            <a:pPr marL="742950" lvl="1" indent="-285750">
              <a:lnSpc>
                <a:spcPct val="75000"/>
              </a:lnSpc>
              <a:spcBef>
                <a:spcPts val="300"/>
              </a:spcBef>
              <a:buSzPct val="100000"/>
              <a:buFontTx/>
              <a:buChar char="▪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Reveal the physical implementation architecture with </a:t>
            </a:r>
            <a:r>
              <a:rPr>
                <a:solidFill>
                  <a:srgbClr val="D11E0B"/>
                </a:solidFill>
              </a:rPr>
              <a:t>component &amp; deployment diagrams</a:t>
            </a:r>
            <a:r>
              <a:t> </a:t>
            </a:r>
          </a:p>
          <a:p>
            <a:pPr marL="742950" lvl="1" indent="-285750">
              <a:lnSpc>
                <a:spcPct val="75000"/>
              </a:lnSpc>
              <a:spcBef>
                <a:spcPts val="300"/>
              </a:spcBef>
              <a:buSzPct val="100000"/>
              <a:buFontTx/>
              <a:buChar char="▪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Extend your functionality with </a:t>
            </a:r>
            <a:r>
              <a:rPr>
                <a:solidFill>
                  <a:srgbClr val="D11E0B"/>
                </a:solidFill>
              </a:rPr>
              <a:t>stereotypes</a:t>
            </a:r>
          </a:p>
        </p:txBody>
      </p:sp>
      <p:pic>
        <p:nvPicPr>
          <p:cNvPr id="59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489339" y="5554663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0" dur="1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41" fill="hold" display="0">
                  <p:stCondLst>
                    <p:cond delay="indefinite"/>
                  </p:stCondLst>
                </p:cTn>
                <p:tgtEl>
                  <p:spTgt spid="59"/>
                </p:tgtEl>
              </p:cMediaNode>
            </p:audio>
          </p:childTnLst>
        </p:cTn>
      </p:par>
    </p:tnLst>
    <p:bldLst>
      <p:bldP spid="58" grpId="1" build="p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he elements of UML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/>
            </a:r>
            <a:br/>
            <a:r>
              <a:t>The elements of UML </a:t>
            </a:r>
          </a:p>
        </p:txBody>
      </p:sp>
      <p:sp>
        <p:nvSpPr>
          <p:cNvPr id="64" name="Things…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Things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Class, interface, package, component etc.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Relationships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Generalization,  dependency, association, realization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Diagrams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Be made of  things and relationships.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Use case diagram, class diagram, sequence diagrams … and other diagrams.</a:t>
            </a:r>
          </a:p>
          <a:p>
            <a: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Rules</a:t>
            </a:r>
          </a:p>
          <a:p>
            <a:pPr marL="742950" lvl="1" indent="-285750">
              <a:spcBef>
                <a:spcPts val="300"/>
              </a:spcBef>
              <a:buSzPct val="100000"/>
              <a:buFontTx/>
              <a:buChar char="▪"/>
              <a:defRPr sz="20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Name, scope ,some constraints</a:t>
            </a:r>
          </a:p>
        </p:txBody>
      </p:sp>
      <p:pic>
        <p:nvPicPr>
          <p:cNvPr id="65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817661" y="4992007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6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tructural thing: Object classes"/>
          <p:cNvSpPr txBox="1">
            <a:spLocks noGrp="1"/>
          </p:cNvSpPr>
          <p:nvPr>
            <p:ph type="title" idx="4294967295"/>
          </p:nvPr>
        </p:nvSpPr>
        <p:spPr>
          <a:xfrm>
            <a:off x="457200" y="274637"/>
            <a:ext cx="7292975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Structural thing: Object classes </a:t>
            </a:r>
          </a:p>
        </p:txBody>
      </p:sp>
      <p:sp>
        <p:nvSpPr>
          <p:cNvPr id="68" name="Classes in different abstraction"/>
          <p:cNvSpPr txBox="1">
            <a:spLocks noGrp="1"/>
          </p:cNvSpPr>
          <p:nvPr>
            <p:ph type="body" idx="4294967295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600"/>
              </a:spcBef>
              <a:buFontTx/>
              <a:buChar char="◇"/>
              <a:defRPr sz="36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Classes in different abstraction </a:t>
            </a:r>
          </a:p>
        </p:txBody>
      </p:sp>
      <p:pic>
        <p:nvPicPr>
          <p:cNvPr id="69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71562" y="2928937"/>
            <a:ext cx="7143751" cy="3643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70" name="音频录音.m4a" descr="音频录音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7551814" y="314325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7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E9">
  <a:themeElements>
    <a:clrScheme name="SE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E9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S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E9">
  <a:themeElements>
    <a:clrScheme name="SE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E9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S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1405</Words>
  <Application>Microsoft Macintosh PowerPoint</Application>
  <PresentationFormat>全屏显示(4:3)</PresentationFormat>
  <Paragraphs>207</Paragraphs>
  <Slides>36</Slides>
  <Notes>3</Notes>
  <HiddenSlides>0</HiddenSlides>
  <MMClips>36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37" baseType="lpstr">
      <vt:lpstr>SE9</vt:lpstr>
      <vt:lpstr>Chapter 5 – System Modeling</vt:lpstr>
      <vt:lpstr>Topics covered</vt:lpstr>
      <vt:lpstr>System modeling</vt:lpstr>
      <vt:lpstr>UML</vt:lpstr>
      <vt:lpstr>UML Sponsors</vt:lpstr>
      <vt:lpstr>UML and other methods</vt:lpstr>
      <vt:lpstr>UML Concepts</vt:lpstr>
      <vt:lpstr> The elements of UML </vt:lpstr>
      <vt:lpstr>Structural thing: Object classes </vt:lpstr>
      <vt:lpstr>Structural thing : interfaces</vt:lpstr>
      <vt:lpstr>Examples of interface</vt:lpstr>
      <vt:lpstr>Structural thing : Components</vt:lpstr>
      <vt:lpstr>Behavioral thing: interaction</vt:lpstr>
      <vt:lpstr>Grouping thing: package</vt:lpstr>
      <vt:lpstr>Comment thing: comment</vt:lpstr>
      <vt:lpstr>UML relationships</vt:lpstr>
      <vt:lpstr>Association</vt:lpstr>
      <vt:lpstr> Aggregation and Composition</vt:lpstr>
      <vt:lpstr> Generalization</vt:lpstr>
      <vt:lpstr> Dependency</vt:lpstr>
      <vt:lpstr>  Realization</vt:lpstr>
      <vt:lpstr>UML diagrams</vt:lpstr>
      <vt:lpstr>Existing and planned system models</vt:lpstr>
      <vt:lpstr>Use of graphical models</vt:lpstr>
      <vt:lpstr>System perspectives</vt:lpstr>
      <vt:lpstr>Use of UML diagrams</vt:lpstr>
      <vt:lpstr>Context models</vt:lpstr>
      <vt:lpstr>System boundaries</vt:lpstr>
      <vt:lpstr>The context of the Mentcare</vt:lpstr>
      <vt:lpstr>Process perspective</vt:lpstr>
      <vt:lpstr>Process model of involuntary detention </vt:lpstr>
      <vt:lpstr>Interaction models</vt:lpstr>
      <vt:lpstr>Use case modeling</vt:lpstr>
      <vt:lpstr>Transfer-data use case </vt:lpstr>
      <vt:lpstr>Tabular description of the ‘Transfer data’ use-case </vt:lpstr>
      <vt:lpstr>Use cases in the MHC-PMS involving the role ‘Medical Receptionist’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5 – System Modeling</dc:title>
  <cp:lastModifiedBy>wujhleo wu</cp:lastModifiedBy>
  <cp:revision>2</cp:revision>
  <dcterms:modified xsi:type="dcterms:W3CDTF">2020-03-11T12:07:38Z</dcterms:modified>
</cp:coreProperties>
</file>